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sldIdLst>
    <p:sldId id="256" r:id="rId2"/>
    <p:sldId id="257" r:id="rId3"/>
  </p:sldIdLst>
  <p:sldSz cx="7556500" cy="10693400"/>
  <p:notesSz cx="7556500" cy="10693400"/>
  <p:embeddedFontLst>
    <p:embeddedFont>
      <p:font typeface="Calibri" panose="020F0502020204030204" pitchFamily="34" charset="0"/>
      <p:regular r:id="rId4"/>
      <p:bold r:id="rId5"/>
      <p:italic r:id="rId6"/>
      <p:boldItalic r:id="rId7"/>
    </p:embeddedFont>
    <p:embeddedFont>
      <p:font typeface="Cambria" panose="02040503050406030204" pitchFamily="18" charset="0"/>
      <p:regular r:id="rId8"/>
      <p:bold r:id="rId9"/>
      <p:italic r:id="rId10"/>
      <p:boldItalic r:id="rId11"/>
    </p:embeddedFont>
    <p:embeddedFont>
      <p:font typeface="Gill Sans MT" panose="020B0502020104020203" pitchFamily="34" charset="0"/>
      <p:regular r:id="rId12"/>
      <p:bold r:id="rId13"/>
      <p:italic r:id="rId14"/>
      <p:boldItalic r:id="rId15"/>
    </p:embeddedFont>
    <p:embeddedFont>
      <p:font typeface="Helvetica" pitchFamily="2" charset="0"/>
      <p:regular r:id="rId16"/>
      <p:bold r:id="rId17"/>
      <p:italic r:id="rId18"/>
      <p:boldItalic r:id="rId19"/>
    </p:embeddedFont>
    <p:embeddedFont>
      <p:font typeface="Tahoma" panose="020B0604030504040204" pitchFamily="34" charset="0"/>
      <p:regular r:id="rId20"/>
      <p:bold r:id="rId21"/>
    </p:embeddedFont>
    <p:embeddedFont>
      <p:font typeface="Tarsus" panose="02000000000000000000" pitchFamily="50" charset="0"/>
      <p:regular r:id="rId22"/>
    </p:embeddedFont>
    <p:embeddedFont>
      <p:font typeface="Tarsus Italic" panose="02000000000000000000" pitchFamily="50" charset="0"/>
      <p:regular r:id="rId23"/>
    </p:embeddedFont>
    <p:embeddedFont>
      <p:font typeface="Tarsus Light" panose="02000000000000000000" pitchFamily="50" charset="0"/>
      <p:regular r:id="rId24"/>
      <p:italic r:id="rId25"/>
    </p:embeddedFont>
    <p:embeddedFont>
      <p:font typeface="Trebuchet MS" panose="020B0603020202020204" pitchFamily="34" charset="0"/>
      <p:regular r:id="rId26"/>
      <p:bold r:id="rId27"/>
      <p:italic r:id="rId28"/>
      <p:boldItalic r:id="rId29"/>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6"/>
            <p14:sldId id="257"/>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52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25" d="100"/>
          <a:sy n="125" d="100"/>
        </p:scale>
        <p:origin x="1192" y="-1916"/>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slide" Target="slides/slide2.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 Id="rId8" Type="http://schemas.openxmlformats.org/officeDocument/2006/relationships/font" Target="fonts/font5.fntdata"/></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11/16/2023</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sz="800" dirty="0">
                <a:solidFill>
                  <a:srgbClr val="999999"/>
                </a:solidFill>
                <a:latin typeface="Helvetica" pitchFamily="2" charset="0"/>
                <a:cs typeface="Tahoma"/>
              </a:rPr>
              <a:t>APR</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L 13,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Ski</a:t>
            </a:r>
            <a:r>
              <a:rPr lang="en-US" sz="1600" b="1" dirty="0">
                <a:solidFill>
                  <a:srgbClr val="333333"/>
                </a:solidFill>
                <a:latin typeface="Tarsus" panose="02000000000000000000" pitchFamily="50" charset="0"/>
                <a:cs typeface="Tahoma"/>
              </a:rPr>
              <a:t>lls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60629"/>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65274"/>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9" y="247100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0209" y="2727576"/>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414141"/>
                </a:solidFill>
                <a:latin typeface="Tarsus" panose="02000000000000000000" pitchFamily="50" charset="0"/>
                <a:cs typeface="Tahoma"/>
              </a:rPr>
              <a:t>Computer Science and Engineering,</a:t>
            </a:r>
            <a:r>
              <a:rPr lang="zh-CN" altLang="en-US" sz="1000" b="1" dirty="0">
                <a:solidFill>
                  <a:srgbClr val="414141"/>
                </a:solidFill>
                <a:latin typeface="Tarsus" panose="02000000000000000000" pitchFamily="50" charset="0"/>
                <a:cs typeface="Tahoma"/>
              </a:rPr>
              <a:t> </a:t>
            </a: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3158" y="2737459"/>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15303" y="3177004"/>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6728" y="3641322"/>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20791" y="5554395"/>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414141"/>
                </a:solidFill>
                <a:latin typeface="Tarsus" panose="02000000000000000000" pitchFamily="50" charset="0"/>
                <a:cs typeface="Tahoma"/>
              </a:rPr>
              <a:t>Personal Data Authorization System &amp; Personal Data Valuation and Payment System.</a:t>
            </a:r>
            <a:endParaRPr lang="en-US" sz="1000" dirty="0">
              <a:latin typeface="Tarsus" panose="02000000000000000000" pitchFamily="50" charset="0"/>
              <a:cs typeface="Tahoma"/>
            </a:endParaRPr>
          </a:p>
        </p:txBody>
      </p:sp>
      <p:sp>
        <p:nvSpPr>
          <p:cNvPr id="18" name="object 18"/>
          <p:cNvSpPr txBox="1"/>
          <p:nvPr/>
        </p:nvSpPr>
        <p:spPr>
          <a:xfrm>
            <a:off x="5829397" y="5196407"/>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26174" y="4183375"/>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We validate this service to measure </a:t>
            </a:r>
            <a:r>
              <a:rPr lang="en-US" sz="900">
                <a:solidFill>
                  <a:srgbClr val="333333"/>
                </a:solidFill>
                <a:latin typeface="Tarsus" panose="02000000000000000000" pitchFamily="50" charset="0"/>
                <a:cs typeface="Tahoma"/>
              </a:rPr>
              <a:t>the performance</a:t>
            </a:r>
            <a:r>
              <a:rPr sz="90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The result shows the CCTS does detects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51208" y="5269654"/>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88051" y="5285297"/>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19670" y="6781216"/>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73893" y="6784422"/>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88532" y="5845476"/>
            <a:ext cx="6569709" cy="980974"/>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systems is constructed for solving the authorization and valuation issues from sharing of mechanical with Green Button (U.S. digital energy data sharing standard.)</a:t>
            </a:r>
          </a:p>
          <a:p>
            <a:pPr marL="113664" marR="5080" indent="-101600">
              <a:lnSpc>
                <a:spcPct val="101000"/>
              </a:lnSpc>
              <a:spcBef>
                <a:spcPts val="85"/>
              </a:spcBef>
              <a:buChar char="•"/>
              <a:tabLst>
                <a:tab pos="114300" algn="l"/>
              </a:tabLst>
            </a:pP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 </a:t>
            </a:r>
            <a:r>
              <a:rPr sz="900" dirty="0">
                <a:solidFill>
                  <a:srgbClr val="333333"/>
                </a:solidFill>
                <a:latin typeface="Tarsus" panose="02000000000000000000" pitchFamily="50" charset="0"/>
                <a:cs typeface="Tahoma"/>
              </a:rPr>
              <a:t>provides 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endParaRPr lang="en-US" altLang="zh-TW" sz="900" dirty="0">
              <a:solidFill>
                <a:srgbClr val="333333"/>
              </a:solidFill>
              <a:latin typeface="Tarsus" panose="02000000000000000000" pitchFamily="50" charset="0"/>
              <a:cs typeface="Tahoma"/>
            </a:endParaRP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We deliver whole solution including source product, deploying, CI/CD chain, infrastructure and manual to our customer. The tech stack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Node.js, MongoDB, k8s, Jenkins, Citizen Digital Certificate (IC‑card), etc.</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12703" y="6943567"/>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0152" y="6996863"/>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51468" y="861233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Wor</a:t>
            </a:r>
            <a:r>
              <a:rPr sz="1600" b="1" dirty="0">
                <a:solidFill>
                  <a:srgbClr val="333333"/>
                </a:solidFill>
                <a:latin typeface="Tarsus" panose="02000000000000000000" pitchFamily="50" charset="0"/>
                <a:cs typeface="Tahoma"/>
              </a:rPr>
              <a:t>k Experience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51467" y="8869300"/>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414141"/>
                </a:solidFill>
                <a:latin typeface="Tarsus" panose="02000000000000000000" pitchFamily="50" charset="0"/>
                <a:cs typeface="Tahoma"/>
              </a:rPr>
              <a:t>Intern of Software Engineer, </a:t>
            </a:r>
            <a:r>
              <a:rPr sz="1000" b="1" dirty="0">
                <a:solidFill>
                  <a:srgbClr val="414141"/>
                </a:solidFill>
                <a:latin typeface="Tarsus" panose="02000000000000000000" pitchFamily="50" charset="0"/>
                <a:cs typeface="Tahoma"/>
              </a:rPr>
              <a:t>Industrial Technology Research Institute,</a:t>
            </a:r>
            <a:r>
              <a:rPr lang="en-US" altLang="zh-TW" sz="1000" b="1" dirty="0">
                <a:solidFill>
                  <a:srgbClr val="414141"/>
                </a:solidFill>
                <a:latin typeface="Tarsus" panose="02000000000000000000" pitchFamily="50" charset="0"/>
                <a:cs typeface="Tahoma"/>
              </a:rPr>
              <a:t> </a:t>
            </a:r>
            <a:r>
              <a:rPr sz="1000" b="1" dirty="0">
                <a:solidFill>
                  <a:srgbClr val="414141"/>
                </a:solidFill>
                <a:latin typeface="Tarsus" panose="02000000000000000000" pitchFamily="50" charset="0"/>
                <a:cs typeface="Tahoma"/>
              </a:rPr>
              <a:t>ITRI</a:t>
            </a:r>
            <a:endParaRPr sz="1000" dirty="0">
              <a:latin typeface="Tarsus" panose="02000000000000000000" pitchFamily="50" charset="0"/>
              <a:cs typeface="Tahoma"/>
            </a:endParaRPr>
          </a:p>
        </p:txBody>
      </p:sp>
      <p:sp>
        <p:nvSpPr>
          <p:cNvPr id="31" name="object 31"/>
          <p:cNvSpPr txBox="1"/>
          <p:nvPr/>
        </p:nvSpPr>
        <p:spPr>
          <a:xfrm>
            <a:off x="5159693" y="8884798"/>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3"/>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4"/>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55513" y="5122490"/>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APSEC 2022</a:t>
            </a:r>
            <a:endParaRPr lang="en-US" altLang="zh-TW" sz="900" dirty="0">
              <a:latin typeface="Tarsus Italic" panose="02000000000000000000" pitchFamily="50" charset="0"/>
              <a:cs typeface="Tahoma"/>
            </a:endParaRPr>
          </a:p>
        </p:txBody>
      </p:sp>
      <p:sp>
        <p:nvSpPr>
          <p:cNvPr id="41" name="object 13">
            <a:extLst>
              <a:ext uri="{FF2B5EF4-FFF2-40B4-BE49-F238E27FC236}">
                <a16:creationId xmlns:a16="http://schemas.microsoft.com/office/drawing/2014/main" id="{80A2CC52-8D7A-4AC5-8F67-98E758467463}"/>
              </a:ext>
            </a:extLst>
          </p:cNvPr>
          <p:cNvSpPr txBox="1"/>
          <p:nvPr/>
        </p:nvSpPr>
        <p:spPr>
          <a:xfrm>
            <a:off x="510208" y="3889926"/>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latin typeface="Tarsus" panose="02000000000000000000" pitchFamily="50" charset="0"/>
                <a:cs typeface="Tahoma"/>
              </a:rPr>
              <a:t>Composite Contract Testing Service</a:t>
            </a:r>
            <a:endParaRPr sz="1000" b="1" dirty="0">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11055" y="7141726"/>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414141"/>
                </a:solidFill>
                <a:latin typeface="Tarsus" panose="02000000000000000000" pitchFamily="50" charset="0"/>
                <a:cs typeface="Tahoma"/>
              </a:rPr>
              <a:t>Pull Request, </a:t>
            </a:r>
            <a:r>
              <a:rPr lang="en-US" sz="1000" b="1" dirty="0" err="1">
                <a:solidFill>
                  <a:srgbClr val="414141"/>
                </a:solidFill>
                <a:latin typeface="Tarsus" panose="02000000000000000000" pitchFamily="50" charset="0"/>
                <a:cs typeface="Tahoma"/>
              </a:rPr>
              <a:t>flipperdevices</a:t>
            </a:r>
            <a:r>
              <a:rPr lang="en-US" sz="1000" b="1" dirty="0">
                <a:solidFill>
                  <a:srgbClr val="414141"/>
                </a:solidFill>
                <a:latin typeface="Tarsus" panose="02000000000000000000" pitchFamily="50" charset="0"/>
                <a:cs typeface="Tahoma"/>
              </a:rPr>
              <a:t>/</a:t>
            </a:r>
            <a:r>
              <a:rPr lang="en-US" sz="1000" b="1" dirty="0" err="1">
                <a:solidFill>
                  <a:srgbClr val="414141"/>
                </a:solidFill>
                <a:latin typeface="Tarsus" panose="02000000000000000000" pitchFamily="50" charset="0"/>
                <a:cs typeface="Tahoma"/>
              </a:rPr>
              <a:t>flipperzero</a:t>
            </a:r>
            <a:r>
              <a:rPr lang="en-US" sz="1000" b="1" dirty="0">
                <a:solidFill>
                  <a:srgbClr val="414141"/>
                </a:solidFill>
                <a:latin typeface="Tarsus" panose="02000000000000000000" pitchFamily="50" charset="0"/>
                <a:cs typeface="Tahoma"/>
              </a:rPr>
              <a:t>-firmware in </a:t>
            </a:r>
            <a:r>
              <a:rPr lang="en-US" sz="1000" b="1" dirty="0" err="1">
                <a:solidFill>
                  <a:srgbClr val="414141"/>
                </a:solidFill>
                <a:latin typeface="Tarsus" panose="02000000000000000000" pitchFamily="50" charset="0"/>
                <a:cs typeface="Tahoma"/>
              </a:rPr>
              <a:t>Github</a:t>
            </a:r>
            <a:endParaRPr lang="en-US" sz="1000" dirty="0">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361573" y="7173184"/>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497311" y="7434539"/>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510208" y="784690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414141"/>
                </a:solidFill>
                <a:latin typeface="Tarsus" panose="02000000000000000000" pitchFamily="50" charset="0"/>
                <a:cs typeface="Tahoma"/>
              </a:rPr>
              <a:t>HideReplier</a:t>
            </a:r>
            <a:r>
              <a:rPr lang="en-US" sz="1000" b="1" dirty="0">
                <a:solidFill>
                  <a:srgbClr val="414141"/>
                </a:solidFill>
                <a:latin typeface="Tarsus" panose="02000000000000000000" pitchFamily="50" charset="0"/>
                <a:cs typeface="Tahoma"/>
              </a:rPr>
              <a:t> </a:t>
            </a:r>
            <a:endParaRPr lang="en-US" sz="1000" dirty="0">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51467" y="9184806"/>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manual.</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489992" y="8111083"/>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my personal side project for classmates in university, managing over 3500 messages to date.</a:t>
            </a:r>
          </a:p>
        </p:txBody>
      </p:sp>
    </p:spTree>
    <p:extLst>
      <p:ext uri="{BB962C8B-B14F-4D97-AF65-F5344CB8AC3E}">
        <p14:creationId xmlns:p14="http://schemas.microsoft.com/office/powerpoint/2010/main" val="4041704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docProps/app.xml><?xml version="1.0" encoding="utf-8"?>
<Properties xmlns="http://schemas.openxmlformats.org/officeDocument/2006/extended-properties" xmlns:vt="http://schemas.openxmlformats.org/officeDocument/2006/docPropsVTypes">
  <Template/>
  <TotalTime>861</TotalTime>
  <Words>1492</Words>
  <Application>Microsoft Office PowerPoint</Application>
  <PresentationFormat>自訂</PresentationFormat>
  <Paragraphs>115</Paragraphs>
  <Slides>2</Slides>
  <Notes>0</Notes>
  <HiddenSlides>1</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2</vt:i4>
      </vt:variant>
    </vt:vector>
  </HeadingPairs>
  <TitlesOfParts>
    <vt:vector size="14" baseType="lpstr">
      <vt:lpstr>Gill Sans MT</vt:lpstr>
      <vt:lpstr>Calibri</vt:lpstr>
      <vt:lpstr>Times New Roman</vt:lpstr>
      <vt:lpstr>Trebuchet MS</vt:lpstr>
      <vt:lpstr>新細明體</vt:lpstr>
      <vt:lpstr>Cambria</vt:lpstr>
      <vt:lpstr>Tahoma</vt:lpstr>
      <vt:lpstr>Tarsus Light</vt:lpstr>
      <vt:lpstr>Helvetica</vt:lpstr>
      <vt:lpstr>Tarsus</vt:lpstr>
      <vt:lpstr>Tarsus Italic</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92</cp:revision>
  <dcterms:created xsi:type="dcterms:W3CDTF">2023-10-30T10:24:26Z</dcterms:created>
  <dcterms:modified xsi:type="dcterms:W3CDTF">2023-11-16T08:24:20Z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